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70" r:id="rId5"/>
    <p:sldId id="263" r:id="rId6"/>
    <p:sldId id="265" r:id="rId7"/>
    <p:sldId id="259" r:id="rId8"/>
    <p:sldId id="260" r:id="rId9"/>
    <p:sldId id="268" r:id="rId10"/>
    <p:sldId id="262" r:id="rId11"/>
    <p:sldId id="271" r:id="rId12"/>
    <p:sldId id="272" r:id="rId13"/>
    <p:sldId id="27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B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6"/>
    <p:restoredTop sz="94652"/>
  </p:normalViewPr>
  <p:slideViewPr>
    <p:cSldViewPr snapToGrid="0">
      <p:cViewPr>
        <p:scale>
          <a:sx n="119" d="100"/>
          <a:sy n="119" d="100"/>
        </p:scale>
        <p:origin x="7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4539-631F-B847-9586-4754AFF2C27C}" type="datetimeFigureOut">
              <a:rPr lang="fr-CH" smtClean="0"/>
              <a:t>02.01.26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1B8E4-F049-574B-BC25-C2DCF24C682E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762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8FD8-0BEF-8EE9-622C-7E5908999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151224C-CF8C-748A-4457-EEEFD8842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DB101CD-D88B-5D81-B4D2-3E6ECB765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3168D1-FCFF-FEEF-4EC4-983337E9F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B8E4-F049-574B-BC25-C2DCF24C682E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59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B8E4-F049-574B-BC25-C2DCF24C682E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102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1/2/26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ergysim.recommendertool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microsoft.com/office/2007/relationships/hdphoto" Target="../media/hdphoto1.wdp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6FCED-F8D8-1930-F9D8-A10219CD7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My Creations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F72BD4-1925-7BBB-65D0-E12322BF1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680897"/>
            <a:ext cx="10572000" cy="434974"/>
          </a:xfrm>
        </p:spPr>
        <p:txBody>
          <a:bodyPr/>
          <a:lstStyle/>
          <a:p>
            <a:r>
              <a:rPr lang="en-AU" dirty="0"/>
              <a:t>Gilles Butikofer - 2025</a:t>
            </a:r>
          </a:p>
        </p:txBody>
      </p:sp>
    </p:spTree>
    <p:extLst>
      <p:ext uri="{BB962C8B-B14F-4D97-AF65-F5344CB8AC3E}">
        <p14:creationId xmlns:p14="http://schemas.microsoft.com/office/powerpoint/2010/main" val="330110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DBE7-7D0F-AB80-A91A-9F034A64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EBA22-9DDB-AC33-1D73-C36A115D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459"/>
            <a:ext cx="10571998" cy="970450"/>
          </a:xfrm>
        </p:spPr>
        <p:txBody>
          <a:bodyPr>
            <a:noAutofit/>
          </a:bodyPr>
          <a:lstStyle/>
          <a:p>
            <a:r>
              <a:rPr lang="en-AU" dirty="0"/>
              <a:t>Design Proposal for a Future 12m</a:t>
            </a:r>
            <a:r>
              <a:rPr lang="en-AU" baseline="30000" dirty="0"/>
              <a:t>3</a:t>
            </a:r>
            <a:r>
              <a:rPr lang="en-AU" dirty="0"/>
              <a:t> Neutrinos and Dark Matter Detector</a:t>
            </a:r>
          </a:p>
        </p:txBody>
      </p:sp>
      <p:pic>
        <p:nvPicPr>
          <p:cNvPr id="5" name="Image 4" descr="Une image contenant capture d’écran, Caractère coloré, cube, conception&#10;&#10;Le contenu généré par l’IA peut être incorrect.">
            <a:extLst>
              <a:ext uri="{FF2B5EF4-FFF2-40B4-BE49-F238E27FC236}">
                <a16:creationId xmlns:a16="http://schemas.microsoft.com/office/drawing/2014/main" id="{21AFBF0C-C942-CF7C-5956-602659B2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67"/>
          <a:stretch>
            <a:fillRect/>
          </a:stretch>
        </p:blipFill>
        <p:spPr>
          <a:xfrm>
            <a:off x="809998" y="2303044"/>
            <a:ext cx="5584417" cy="3980162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A2136B-B5FF-6D4B-4268-09AF0225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4062" y="6086047"/>
            <a:ext cx="1720832" cy="6495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1B017FE-F0AA-0B4B-380A-8EEAFBDF3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99" y="6088261"/>
            <a:ext cx="1581053" cy="64731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CC86C1C-680B-DD74-E599-975212E87C29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2024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7C2634F-F1B9-E54A-BDB8-DE7AEA333172}"/>
              </a:ext>
            </a:extLst>
          </p:cNvPr>
          <p:cNvSpPr txBox="1">
            <a:spLocks/>
          </p:cNvSpPr>
          <p:nvPr/>
        </p:nvSpPr>
        <p:spPr>
          <a:xfrm>
            <a:off x="6882493" y="1890298"/>
            <a:ext cx="47597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CAD Design with Siemens NX</a:t>
            </a:r>
          </a:p>
          <a:p>
            <a:pPr lvl="1"/>
            <a:r>
              <a:rPr lang="en-AU" dirty="0"/>
              <a:t>FEM Simulation with Nastran solver</a:t>
            </a:r>
          </a:p>
          <a:p>
            <a:pPr lvl="1"/>
            <a:r>
              <a:rPr lang="en-AU" dirty="0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391393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7B43-BC3C-2DFA-1A27-6798360B7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42EDE-E862-CAAD-C7B7-FC004BF1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Family project, building a house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00A5186-9A8D-A73D-0674-1B3123A47D26}"/>
              </a:ext>
            </a:extLst>
          </p:cNvPr>
          <p:cNvSpPr txBox="1">
            <a:spLocks/>
          </p:cNvSpPr>
          <p:nvPr/>
        </p:nvSpPr>
        <p:spPr>
          <a:xfrm>
            <a:off x="6882493" y="2197794"/>
            <a:ext cx="47597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Team management</a:t>
            </a:r>
          </a:p>
          <a:p>
            <a:pPr lvl="1"/>
            <a:r>
              <a:rPr lang="en-AU" dirty="0"/>
              <a:t>Planning management</a:t>
            </a:r>
          </a:p>
          <a:p>
            <a:pPr lvl="1"/>
            <a:r>
              <a:rPr lang="en-AU" dirty="0"/>
              <a:t>Outdoor manual work</a:t>
            </a:r>
          </a:p>
          <a:p>
            <a:pPr lvl="1"/>
            <a:r>
              <a:rPr lang="en-AU" dirty="0"/>
              <a:t>Earthen wall construction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EC2518E-C32B-55B3-3E1F-CCDD6D313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10000" y="2222500"/>
            <a:ext cx="5584416" cy="418831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9D219A-737E-C40A-D607-44248432307B}"/>
              </a:ext>
            </a:extLst>
          </p:cNvPr>
          <p:cNvSpPr txBox="1"/>
          <p:nvPr/>
        </p:nvSpPr>
        <p:spPr>
          <a:xfrm>
            <a:off x="10780264" y="2037834"/>
            <a:ext cx="128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2024-2025</a:t>
            </a:r>
          </a:p>
        </p:txBody>
      </p:sp>
    </p:spTree>
    <p:extLst>
      <p:ext uri="{BB962C8B-B14F-4D97-AF65-F5344CB8AC3E}">
        <p14:creationId xmlns:p14="http://schemas.microsoft.com/office/powerpoint/2010/main" val="61497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E0756-524D-E2BB-85AC-9A8199F7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AF782-FD9E-6F9F-2DAF-26EE0C54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Pizza oven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B03EF9D-4D17-F53C-F8EE-96ADAAB872EC}"/>
              </a:ext>
            </a:extLst>
          </p:cNvPr>
          <p:cNvSpPr txBox="1">
            <a:spLocks/>
          </p:cNvSpPr>
          <p:nvPr/>
        </p:nvSpPr>
        <p:spPr>
          <a:xfrm>
            <a:off x="6882493" y="2197794"/>
            <a:ext cx="47597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Solo personal project</a:t>
            </a:r>
          </a:p>
          <a:p>
            <a:pPr lvl="1"/>
            <a:r>
              <a:rPr lang="en-AU" dirty="0"/>
              <a:t>Material Planning / ordering</a:t>
            </a:r>
          </a:p>
          <a:p>
            <a:pPr lvl="1"/>
            <a:r>
              <a:rPr lang="en-AU" dirty="0"/>
              <a:t>Learning from literature </a:t>
            </a:r>
          </a:p>
          <a:p>
            <a:pPr lvl="1"/>
            <a:r>
              <a:rPr lang="en-AU" dirty="0"/>
              <a:t>Outdoor manual work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C5648B-75C4-8801-4F0B-BD464D2BEBC5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2025</a:t>
            </a:r>
          </a:p>
        </p:txBody>
      </p:sp>
      <p:pic>
        <p:nvPicPr>
          <p:cNvPr id="12" name="Image 11" descr="Une image contenant plein air&#10;&#10;Le contenu généré par l’IA peut être incorrect.">
            <a:extLst>
              <a:ext uri="{FF2B5EF4-FFF2-40B4-BE49-F238E27FC236}">
                <a16:creationId xmlns:a16="http://schemas.microsoft.com/office/drawing/2014/main" id="{C92324A2-938E-943E-3D49-1D4A67AA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03" b="5592"/>
          <a:stretch>
            <a:fillRect/>
          </a:stretch>
        </p:blipFill>
        <p:spPr>
          <a:xfrm rot="5400000">
            <a:off x="-186935" y="2830222"/>
            <a:ext cx="4185219" cy="296977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 13" descr="Une image contenant plein air, ciel, arbre, bâtiment&#10;&#10;Le contenu généré par l’IA peut être incorrect.">
            <a:extLst>
              <a:ext uri="{FF2B5EF4-FFF2-40B4-BE49-F238E27FC236}">
                <a16:creationId xmlns:a16="http://schemas.microsoft.com/office/drawing/2014/main" id="{2D099840-4DB3-03C2-1EC5-2CB6A332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32" b="1"/>
          <a:stretch>
            <a:fillRect/>
          </a:stretch>
        </p:blipFill>
        <p:spPr>
          <a:xfrm rot="5400000">
            <a:off x="3074980" y="2742034"/>
            <a:ext cx="4185218" cy="314615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994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0F83-E7FE-DFEB-86A0-A9236E0E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04BE3-B44C-8CC8-3C25-B67F0D73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Energy simulation tool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F126CAA-9DF1-65CA-A0DC-91B60B902C58}"/>
              </a:ext>
            </a:extLst>
          </p:cNvPr>
          <p:cNvSpPr txBox="1">
            <a:spLocks/>
          </p:cNvSpPr>
          <p:nvPr/>
        </p:nvSpPr>
        <p:spPr>
          <a:xfrm>
            <a:off x="6882493" y="3093772"/>
            <a:ext cx="4759778" cy="27405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Python </a:t>
            </a:r>
          </a:p>
          <a:p>
            <a:pPr lvl="1"/>
            <a:r>
              <a:rPr lang="en-AU" dirty="0"/>
              <a:t>Web interface deployment</a:t>
            </a:r>
          </a:p>
          <a:p>
            <a:pPr lvl="1"/>
            <a:r>
              <a:rPr lang="en-AU" dirty="0"/>
              <a:t>Working with existing documents</a:t>
            </a:r>
          </a:p>
          <a:p>
            <a:pPr lvl="1"/>
            <a:r>
              <a:rPr lang="en-AU" dirty="0"/>
              <a:t>GitHub</a:t>
            </a:r>
          </a:p>
          <a:p>
            <a:pPr lvl="1"/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0B6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https://energysim.recommendertool.ch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</a:t>
            </a: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0787BC2-E8B0-FE7D-D7D8-D8FCE68C2C47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16AEBE-E9BA-14E5-1A78-91AB526B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7" y="5931116"/>
            <a:ext cx="1307247" cy="804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95C0CE4-572F-FBE8-AA56-06E9E50F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1" y="2222500"/>
            <a:ext cx="6332854" cy="2740533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71FFD7-382D-2400-BDD5-79C3DB822D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174"/>
          <a:stretch>
            <a:fillRect/>
          </a:stretch>
        </p:blipFill>
        <p:spPr>
          <a:xfrm>
            <a:off x="407811" y="5111962"/>
            <a:ext cx="3569899" cy="14446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AC50B1-E7A5-C592-EB0E-BC391B805A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4840" y="5111962"/>
            <a:ext cx="2625825" cy="14446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059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92A06-7765-20E0-BE41-0EF7FABE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BEC6C-D1B5-E819-EF43-57980782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To be continued …</a:t>
            </a:r>
          </a:p>
        </p:txBody>
      </p:sp>
      <p:pic>
        <p:nvPicPr>
          <p:cNvPr id="5" name="Image 4" descr="Une image contenant lune, ciel, objet astronomique, sphère&#10;&#10;Le contenu généré par l’IA peut être incorrect.">
            <a:extLst>
              <a:ext uri="{FF2B5EF4-FFF2-40B4-BE49-F238E27FC236}">
                <a16:creationId xmlns:a16="http://schemas.microsoft.com/office/drawing/2014/main" id="{D3120918-49C5-7D10-6032-6687CAF2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23" y="2280975"/>
            <a:ext cx="3668296" cy="4345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10D636-1939-4E5B-9F7A-B472E92B8C17}"/>
              </a:ext>
            </a:extLst>
          </p:cNvPr>
          <p:cNvSpPr txBox="1"/>
          <p:nvPr/>
        </p:nvSpPr>
        <p:spPr>
          <a:xfrm>
            <a:off x="1712746" y="6488668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joe</a:t>
            </a:r>
            <a:r>
              <a:rPr lang="fr-CH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CH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marino</a:t>
            </a:r>
            <a:r>
              <a:rPr lang="fr-CH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/imago</a:t>
            </a:r>
            <a:endParaRPr lang="fr-FR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3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005E8-6BC0-191F-F701-F880C369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Automated Ball Maze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6657F6E-1CB9-A2FF-D554-CA6AA88CFBF5}"/>
              </a:ext>
            </a:extLst>
          </p:cNvPr>
          <p:cNvSpPr txBox="1">
            <a:spLocks/>
          </p:cNvSpPr>
          <p:nvPr/>
        </p:nvSpPr>
        <p:spPr>
          <a:xfrm>
            <a:off x="6882493" y="2197794"/>
            <a:ext cx="501423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Best automation project award</a:t>
            </a:r>
          </a:p>
          <a:p>
            <a:r>
              <a:rPr lang="en-AU" dirty="0"/>
              <a:t>Skills developed :	</a:t>
            </a:r>
          </a:p>
          <a:p>
            <a:pPr lvl="1"/>
            <a:r>
              <a:rPr lang="en-AU" dirty="0"/>
              <a:t>Desing with Autodesk Inventor (CAD)</a:t>
            </a:r>
          </a:p>
          <a:p>
            <a:pPr lvl="1"/>
            <a:r>
              <a:rPr lang="en-AU" dirty="0"/>
              <a:t>Electrical Diagram</a:t>
            </a:r>
          </a:p>
          <a:p>
            <a:pPr lvl="1"/>
            <a:r>
              <a:rPr lang="en-AU" dirty="0"/>
              <a:t>Turning / Milling / Laser Cutting</a:t>
            </a:r>
          </a:p>
          <a:p>
            <a:pPr lvl="1"/>
            <a:r>
              <a:rPr lang="en-AU" dirty="0"/>
              <a:t>Machining / Assembling / Wiring</a:t>
            </a:r>
          </a:p>
          <a:p>
            <a:pPr lvl="1"/>
            <a:r>
              <a:rPr lang="en-AU" dirty="0"/>
              <a:t>Using an Cognex Industrial Camera</a:t>
            </a:r>
          </a:p>
          <a:p>
            <a:pPr lvl="1"/>
            <a:r>
              <a:rPr lang="en-AU" dirty="0"/>
              <a:t>Using a Siemens </a:t>
            </a:r>
            <a:r>
              <a:rPr lang="fr-CH" b="0" i="0" u="none" strike="noStrike" dirty="0">
                <a:solidFill>
                  <a:srgbClr val="FFFFFF"/>
                </a:solidFill>
                <a:effectLst/>
                <a:latin typeface="Siemens Sans Black"/>
              </a:rPr>
              <a:t>SIMATIC S7-1200 Controller</a:t>
            </a:r>
            <a:endParaRPr lang="en-AU" dirty="0"/>
          </a:p>
          <a:p>
            <a:pPr lvl="1"/>
            <a:r>
              <a:rPr lang="en-AU" dirty="0"/>
              <a:t>Programming with TIA Portal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23E2CDB-E164-F78F-8052-8AF94FF1E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10000" y="2222500"/>
            <a:ext cx="5584416" cy="4188312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7F1336-702C-3529-59DB-34BF1561A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110" y="6086047"/>
            <a:ext cx="2126687" cy="6495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8C33F3-4D1C-F7E0-99A9-B121C7D7157B}"/>
              </a:ext>
            </a:extLst>
          </p:cNvPr>
          <p:cNvSpPr txBox="1"/>
          <p:nvPr/>
        </p:nvSpPr>
        <p:spPr>
          <a:xfrm>
            <a:off x="11370170" y="20378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08588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FF44B-03B9-6C9D-2203-067BAFF9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60F0E-516A-2AFE-CB6C-C41A10E7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Eurobot</a:t>
            </a:r>
            <a:r>
              <a:rPr lang="en-AU" dirty="0"/>
              <a:t> 2023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66FB515-74D8-221D-67C0-82F6E585606D}"/>
              </a:ext>
            </a:extLst>
          </p:cNvPr>
          <p:cNvSpPr txBox="1">
            <a:spLocks/>
          </p:cNvSpPr>
          <p:nvPr/>
        </p:nvSpPr>
        <p:spPr>
          <a:xfrm>
            <a:off x="6882493" y="2197794"/>
            <a:ext cx="47597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Interdisciplinary Teamwork</a:t>
            </a:r>
          </a:p>
          <a:p>
            <a:pPr lvl="1"/>
            <a:r>
              <a:rPr lang="en-AU" dirty="0"/>
              <a:t>Deadlines Management</a:t>
            </a:r>
          </a:p>
          <a:p>
            <a:pPr lvl="1"/>
            <a:r>
              <a:rPr lang="en-AU" dirty="0"/>
              <a:t>CAD Design with Siemens NX</a:t>
            </a:r>
          </a:p>
          <a:p>
            <a:pPr lvl="1"/>
            <a:r>
              <a:rPr lang="en-AU" dirty="0"/>
              <a:t>Developing Reliable Mechanisms</a:t>
            </a:r>
          </a:p>
          <a:p>
            <a:pPr lvl="1"/>
            <a:r>
              <a:rPr lang="en-AU" dirty="0"/>
              <a:t>Desing for 3D Printing &amp; Laser Cutting</a:t>
            </a:r>
          </a:p>
          <a:p>
            <a:pPr lvl="1"/>
            <a:r>
              <a:rPr lang="en-AU" dirty="0"/>
              <a:t>Assembling</a:t>
            </a:r>
          </a:p>
          <a:p>
            <a:pPr lvl="1"/>
            <a:r>
              <a:rPr lang="en-AU" dirty="0"/>
              <a:t>Programming in Python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AEF8408-26DE-0A0A-CD51-332E1C402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222500"/>
            <a:ext cx="5584416" cy="4188312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B11EA7F-F886-12B1-7689-D6EDC719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4062" y="6086047"/>
            <a:ext cx="1720832" cy="6495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668FA6-13B0-9D8F-5ED1-AE1B690A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6084583"/>
            <a:ext cx="889000" cy="651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F67C338-74A5-130B-4FC2-EA5CC29B8CBC}"/>
              </a:ext>
            </a:extLst>
          </p:cNvPr>
          <p:cNvSpPr txBox="1"/>
          <p:nvPr/>
        </p:nvSpPr>
        <p:spPr>
          <a:xfrm>
            <a:off x="10780264" y="2037834"/>
            <a:ext cx="128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2022-2023</a:t>
            </a:r>
          </a:p>
        </p:txBody>
      </p:sp>
      <p:pic>
        <p:nvPicPr>
          <p:cNvPr id="11" name="Image 10" descr="Une image contenant personne, habits, mur, sourire&#10;&#10;Le contenu généré par l’IA peut être incorrect.">
            <a:extLst>
              <a:ext uri="{FF2B5EF4-FFF2-40B4-BE49-F238E27FC236}">
                <a16:creationId xmlns:a16="http://schemas.microsoft.com/office/drawing/2014/main" id="{6DAB99E8-26A9-FA6D-6495-C0BDFE350A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22" r="10869"/>
          <a:stretch>
            <a:fillRect/>
          </a:stretch>
        </p:blipFill>
        <p:spPr>
          <a:xfrm>
            <a:off x="649558" y="2222012"/>
            <a:ext cx="5905299" cy="41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3EAA-201F-627B-FE2B-922BF47E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67B9E7F-A7C6-17AF-289F-45A1097095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32AA0F5-0535-E952-FDA9-C7E46021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0" r="5950"/>
          <a:stretch/>
        </p:blipFill>
        <p:spPr>
          <a:xfrm>
            <a:off x="4767258" y="4076700"/>
            <a:ext cx="3182635" cy="270941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B2F8EB-B981-3177-6BC9-3975C4EA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 contrast="2000"/>
                    </a14:imgEffect>
                  </a14:imgLayer>
                </a14:imgProps>
              </a:ext>
            </a:extLst>
          </a:blip>
          <a:srcRect t="5302" b="5302"/>
          <a:stretch/>
        </p:blipFill>
        <p:spPr>
          <a:xfrm>
            <a:off x="8106315" y="2390775"/>
            <a:ext cx="3696652" cy="439534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878003-7D67-462F-EFBA-4C15252C92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786" r="4706" b="11310"/>
          <a:stretch/>
        </p:blipFill>
        <p:spPr>
          <a:xfrm>
            <a:off x="389033" y="67734"/>
            <a:ext cx="4213120" cy="4828116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7BD14D-8421-B1B6-7E1D-D6236ADDB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84" t="13825" b="140"/>
          <a:stretch/>
        </p:blipFill>
        <p:spPr>
          <a:xfrm>
            <a:off x="4767257" y="67733"/>
            <a:ext cx="3182636" cy="3837517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29" name="Image 28" descr="Une image contenant rouge, gâteau, intérieur&#10;&#10;Description générée automatiquement">
            <a:extLst>
              <a:ext uri="{FF2B5EF4-FFF2-40B4-BE49-F238E27FC236}">
                <a16:creationId xmlns:a16="http://schemas.microsoft.com/office/drawing/2014/main" id="{8BD8D459-9EB3-8DE8-B939-0F332C40F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28" y="5062090"/>
            <a:ext cx="1293019" cy="17240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53023D2-1819-3DB4-2CD5-C4A3F7CEB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34" y="5062090"/>
            <a:ext cx="1293019" cy="1724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0D1184F-EE1A-6483-6C57-E90E7BDD5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70419" y="5277594"/>
            <a:ext cx="1724025" cy="129301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9A3EE95-2FEE-8E77-CAC6-809F50D9F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34" t="25247" b="31962"/>
          <a:stretch/>
        </p:blipFill>
        <p:spPr>
          <a:xfrm>
            <a:off x="8106315" y="67733"/>
            <a:ext cx="3696652" cy="215159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6789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D19B8C-D3E4-CABE-6AAF-A113B7CDB2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F99AEA5E-59D3-118E-6B74-84127490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t="58853" b="14218"/>
          <a:stretch/>
        </p:blipFill>
        <p:spPr>
          <a:xfrm>
            <a:off x="8096805" y="67731"/>
            <a:ext cx="3706162" cy="216111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85BEBD4-AA44-47BF-664D-D660DE8A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32" b="13152"/>
          <a:stretch/>
        </p:blipFill>
        <p:spPr>
          <a:xfrm>
            <a:off x="4764959" y="67732"/>
            <a:ext cx="3184934" cy="318981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6CEAD4-2CEB-304F-C6FB-5D36AB6EE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 contrast="7000"/>
                    </a14:imgEffect>
                  </a14:imgLayer>
                </a14:imgProps>
              </a:ext>
            </a:extLst>
          </a:blip>
          <a:srcRect l="273" t="11420" r="-273" b="9272"/>
          <a:stretch/>
        </p:blipFill>
        <p:spPr>
          <a:xfrm>
            <a:off x="4767258" y="3429000"/>
            <a:ext cx="3182635" cy="335711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F1EC6F-B24E-E7A4-9E8E-848FF2C06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t="5302" b="5302"/>
          <a:stretch/>
        </p:blipFill>
        <p:spPr>
          <a:xfrm>
            <a:off x="8106315" y="2390775"/>
            <a:ext cx="3696652" cy="439534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066280D2-6F0A-5F4A-5968-EB51E18A4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688" t="3418" r="4748" b="594"/>
          <a:stretch/>
        </p:blipFill>
        <p:spPr>
          <a:xfrm>
            <a:off x="389033" y="67731"/>
            <a:ext cx="4229014" cy="6718383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accent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8029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C1A1-B7F3-64B6-F58F-D391176D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F86F6-BAC1-46DA-CEE9-7069A25C3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459"/>
            <a:ext cx="10571998" cy="970450"/>
          </a:xfrm>
        </p:spPr>
        <p:txBody>
          <a:bodyPr>
            <a:noAutofit/>
          </a:bodyPr>
          <a:lstStyle/>
          <a:p>
            <a:r>
              <a:rPr lang="en-AU" dirty="0"/>
              <a:t>Dragon Themed Piggy Bank for Fribourg </a:t>
            </a:r>
            <a:r>
              <a:rPr lang="en-AU" dirty="0" err="1"/>
              <a:t>Gotteron</a:t>
            </a:r>
            <a:r>
              <a:rPr lang="en-AU" dirty="0"/>
              <a:t>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8293177-3B00-C122-55AA-0303EB804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567" r="11339" b="7772"/>
          <a:stretch/>
        </p:blipFill>
        <p:spPr>
          <a:xfrm rot="5400000">
            <a:off x="-373676" y="2853352"/>
            <a:ext cx="4263035" cy="3197276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744375E-AFBD-536E-A5DC-2517A304A873}"/>
              </a:ext>
            </a:extLst>
          </p:cNvPr>
          <p:cNvSpPr txBox="1">
            <a:spLocks/>
          </p:cNvSpPr>
          <p:nvPr/>
        </p:nvSpPr>
        <p:spPr>
          <a:xfrm>
            <a:off x="6882492" y="2375818"/>
            <a:ext cx="487135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Unsolicited solo project</a:t>
            </a:r>
          </a:p>
          <a:p>
            <a:pPr lvl="1"/>
            <a:r>
              <a:rPr lang="en-AU" dirty="0"/>
              <a:t>Adapting a Free 3D Model</a:t>
            </a:r>
          </a:p>
          <a:p>
            <a:pPr lvl="1"/>
            <a:r>
              <a:rPr lang="en-AU" dirty="0"/>
              <a:t>Design for 3D Printing</a:t>
            </a:r>
          </a:p>
          <a:p>
            <a:pPr lvl="1"/>
            <a:r>
              <a:rPr lang="en-AU" dirty="0"/>
              <a:t>Electronic schematic &amp; selecting components </a:t>
            </a:r>
          </a:p>
          <a:p>
            <a:pPr lvl="1"/>
            <a:r>
              <a:rPr lang="en-AU" dirty="0"/>
              <a:t>Assembling / Wiring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845933-7F89-6694-F29D-99BDCA11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309" b="14927"/>
          <a:stretch/>
        </p:blipFill>
        <p:spPr>
          <a:xfrm>
            <a:off x="3456871" y="2320471"/>
            <a:ext cx="3347347" cy="4263037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5D5A5C9-764F-137B-395C-0FE6040E4249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641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49566-BC3F-217C-1598-7C3706B10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42CF34-62CF-97AE-893D-21AE2815A462}"/>
              </a:ext>
            </a:extLst>
          </p:cNvPr>
          <p:cNvSpPr/>
          <p:nvPr/>
        </p:nvSpPr>
        <p:spPr>
          <a:xfrm>
            <a:off x="810001" y="2222500"/>
            <a:ext cx="5584416" cy="418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BA9E13-B864-EA57-621B-0C352FA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56738"/>
            <a:ext cx="10571998" cy="970450"/>
          </a:xfrm>
        </p:spPr>
        <p:txBody>
          <a:bodyPr/>
          <a:lstStyle/>
          <a:p>
            <a:r>
              <a:rPr lang="en-AU" dirty="0"/>
              <a:t>Simulating Drag and Lift of a Hydrofoil in Python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BE027D0-6245-01EB-6094-6EE9B1976737}"/>
              </a:ext>
            </a:extLst>
          </p:cNvPr>
          <p:cNvSpPr txBox="1">
            <a:spLocks/>
          </p:cNvSpPr>
          <p:nvPr/>
        </p:nvSpPr>
        <p:spPr>
          <a:xfrm>
            <a:off x="6882492" y="2189702"/>
            <a:ext cx="504280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 </a:t>
            </a:r>
          </a:p>
          <a:p>
            <a:pPr lvl="1"/>
            <a:r>
              <a:rPr lang="en-AU" dirty="0"/>
              <a:t>Programming in Python </a:t>
            </a:r>
          </a:p>
          <a:p>
            <a:pPr lvl="1"/>
            <a:r>
              <a:rPr lang="en-AU" dirty="0"/>
              <a:t>Calling an External Program XFOIL from python </a:t>
            </a:r>
          </a:p>
          <a:p>
            <a:pPr lvl="1"/>
            <a:r>
              <a:rPr lang="en-AU" dirty="0"/>
              <a:t>Solo project</a:t>
            </a:r>
          </a:p>
          <a:p>
            <a:pPr lvl="1"/>
            <a:r>
              <a:rPr lang="en-AU" dirty="0"/>
              <a:t>Writing a technical report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2FC0D5-0494-B634-0729-B79E4993C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10000" y="2222500"/>
            <a:ext cx="5584416" cy="4188312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F2786A-8678-FF13-6C0C-D04AEB5C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4062" y="6086047"/>
            <a:ext cx="1720832" cy="6495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1299CD-85B5-0950-BB13-11F1EBB66376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8032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8FB2-8A55-99C1-4F53-53DDE58A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4985E-8A29-1F63-0CCF-BB512B49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459"/>
            <a:ext cx="10571998" cy="970450"/>
          </a:xfrm>
        </p:spPr>
        <p:txBody>
          <a:bodyPr>
            <a:noAutofit/>
          </a:bodyPr>
          <a:lstStyle/>
          <a:p>
            <a:r>
              <a:rPr lang="en-AU" dirty="0"/>
              <a:t>Water Cooling Setup for the CYGNUS 40L, a Neutrino and Dark Matter Detector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0E99A78-BE37-7028-7FBF-AF183D62B3EA}"/>
              </a:ext>
            </a:extLst>
          </p:cNvPr>
          <p:cNvSpPr txBox="1">
            <a:spLocks/>
          </p:cNvSpPr>
          <p:nvPr/>
        </p:nvSpPr>
        <p:spPr>
          <a:xfrm>
            <a:off x="6882493" y="2052138"/>
            <a:ext cx="505233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Bachelor thesis : Alumni Award</a:t>
            </a:r>
          </a:p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Thermal Simulations in Ansys Fluent 2023</a:t>
            </a:r>
          </a:p>
          <a:p>
            <a:pPr lvl="1"/>
            <a:r>
              <a:rPr lang="en-AU" dirty="0"/>
              <a:t>Multitasking</a:t>
            </a:r>
          </a:p>
          <a:p>
            <a:pPr lvl="1"/>
            <a:r>
              <a:rPr lang="en-AU" dirty="0"/>
              <a:t>Writing a Technical Report in English</a:t>
            </a:r>
          </a:p>
          <a:p>
            <a:pPr lvl="1"/>
            <a:r>
              <a:rPr lang="en-AU" dirty="0"/>
              <a:t>Interdisciplinary teamwork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CED846EC-C965-BA7F-D710-E358DA02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7450" y="2151757"/>
            <a:ext cx="5533689" cy="4318620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D53727-260C-8EEA-7ED8-92F8C29B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4062" y="6086047"/>
            <a:ext cx="1720832" cy="6495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4D76A3-E891-DF4D-BBB1-144ADC89E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99" y="6088261"/>
            <a:ext cx="1581053" cy="6473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04811F-475A-4F4C-2022-04ED40753D1A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5338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7437-22BE-616E-9662-6DAF56A3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CD9E8A-EE97-EC6E-1338-D7AB6C24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459"/>
            <a:ext cx="10571998" cy="970450"/>
          </a:xfrm>
        </p:spPr>
        <p:txBody>
          <a:bodyPr>
            <a:noAutofit/>
          </a:bodyPr>
          <a:lstStyle/>
          <a:p>
            <a:r>
              <a:rPr lang="en-AU" dirty="0"/>
              <a:t>Design Proposal for a Future 12m</a:t>
            </a:r>
            <a:r>
              <a:rPr lang="en-AU" baseline="30000" dirty="0"/>
              <a:t>3</a:t>
            </a:r>
            <a:r>
              <a:rPr lang="en-AU" dirty="0"/>
              <a:t> Neutrinos and Dark Matter Detector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B0C2511-82A5-7E60-DEA6-4574F031F73C}"/>
              </a:ext>
            </a:extLst>
          </p:cNvPr>
          <p:cNvSpPr txBox="1">
            <a:spLocks/>
          </p:cNvSpPr>
          <p:nvPr/>
        </p:nvSpPr>
        <p:spPr>
          <a:xfrm>
            <a:off x="6882493" y="1890298"/>
            <a:ext cx="47597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Skills developed :</a:t>
            </a:r>
          </a:p>
          <a:p>
            <a:pPr lvl="1"/>
            <a:r>
              <a:rPr lang="en-AU" dirty="0"/>
              <a:t>CAD Design with Siemens NX</a:t>
            </a:r>
          </a:p>
          <a:p>
            <a:pPr lvl="1"/>
            <a:r>
              <a:rPr lang="en-AU" dirty="0"/>
              <a:t>FEM Simulation with Nastran solver</a:t>
            </a:r>
          </a:p>
          <a:p>
            <a:pPr lvl="1"/>
            <a:r>
              <a:rPr lang="en-AU" dirty="0"/>
              <a:t>Teamwork</a:t>
            </a:r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8F52B56A-6DEF-2EFE-6C29-DEA0E5D5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6" t="-264" r="11882" b="264"/>
          <a:stretch/>
        </p:blipFill>
        <p:spPr>
          <a:xfrm>
            <a:off x="809998" y="2303044"/>
            <a:ext cx="5584417" cy="3982141"/>
          </a:xfrm>
          <a:prstGeom prst="rect">
            <a:avLst/>
          </a:pr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CD77EF-FF9C-30F0-1581-1F18C0C6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4062" y="6086047"/>
            <a:ext cx="1720832" cy="6495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EA4732-9824-4703-6106-925217DC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99" y="6088261"/>
            <a:ext cx="1581053" cy="6473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8C3E69-DAD3-4A96-52C6-E02586759708}"/>
              </a:ext>
            </a:extLst>
          </p:cNvPr>
          <p:cNvSpPr txBox="1"/>
          <p:nvPr/>
        </p:nvSpPr>
        <p:spPr>
          <a:xfrm>
            <a:off x="11370169" y="2037834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146845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Concis</Template>
  <TotalTime>289</TotalTime>
  <Words>304</Words>
  <Application>Microsoft Macintosh PowerPoint</Application>
  <PresentationFormat>Grand écran</PresentationFormat>
  <Paragraphs>87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Aptos</vt:lpstr>
      <vt:lpstr>Century Gothic</vt:lpstr>
      <vt:lpstr>Neue Haas Grotesk Text Pro</vt:lpstr>
      <vt:lpstr>Siemens Sans Black</vt:lpstr>
      <vt:lpstr>Wingdings 2</vt:lpstr>
      <vt:lpstr>Concis</vt:lpstr>
      <vt:lpstr>My Creations</vt:lpstr>
      <vt:lpstr>Automated Ball Maze</vt:lpstr>
      <vt:lpstr>Eurobot 2023 </vt:lpstr>
      <vt:lpstr>Présentation PowerPoint</vt:lpstr>
      <vt:lpstr>Présentation PowerPoint</vt:lpstr>
      <vt:lpstr>Dragon Themed Piggy Bank for Fribourg Gotteron </vt:lpstr>
      <vt:lpstr>Simulating Drag and Lift of a Hydrofoil in Python</vt:lpstr>
      <vt:lpstr>Water Cooling Setup for the CYGNUS 40L, a Neutrino and Dark Matter Detector</vt:lpstr>
      <vt:lpstr>Design Proposal for a Future 12m3 Neutrinos and Dark Matter Detector</vt:lpstr>
      <vt:lpstr>Design Proposal for a Future 12m3 Neutrinos and Dark Matter Detector</vt:lpstr>
      <vt:lpstr>Family project, building a house</vt:lpstr>
      <vt:lpstr>Pizza oven</vt:lpstr>
      <vt:lpstr>Energy simulation tool</vt:lpstr>
      <vt:lpstr>To be continued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Gilles Butikofer</dc:creator>
  <cp:lastModifiedBy>Butikofer Gilles HSLU T&amp;A</cp:lastModifiedBy>
  <cp:revision>21</cp:revision>
  <cp:lastPrinted>2026-01-02T16:56:44Z</cp:lastPrinted>
  <dcterms:created xsi:type="dcterms:W3CDTF">2024-09-25T18:10:59Z</dcterms:created>
  <dcterms:modified xsi:type="dcterms:W3CDTF">2026-01-02T16:56:52Z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2025-06-06T20:24:29Z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75fe365b-e0a0-4a74-9d1f-d70425ed068c</vt:lpwstr>
  </property>
  <property fmtid="{D5CDD505-2E9C-101B-9397-08002B2CF9AE}" pid="8" name="MSIP_Label_e8b0afbd-3cf7-4707-aee4-8dc9d855de29_ContentBits">
    <vt:lpwstr>0</vt:lpwstr>
  </property>
  <property fmtid="{D5CDD505-2E9C-101B-9397-08002B2CF9AE}" pid="9" name="MSIP_Label_e8b0afbd-3cf7-4707-aee4-8dc9d855de29_Tag">
    <vt:lpwstr>50, 3, 0, 1</vt:lpwstr>
  </property>
</Properties>
</file>